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69AD04-B843-4AEE-B213-AA20D411698A}"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306555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AD04-B843-4AEE-B213-AA20D411698A}"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55925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AD04-B843-4AEE-B213-AA20D411698A}"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272685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9AD04-B843-4AEE-B213-AA20D411698A}"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2929429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69AD04-B843-4AEE-B213-AA20D411698A}" type="datetimeFigureOut">
              <a:rPr lang="en-US" smtClean="0"/>
              <a:t>8/14/2013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2752862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69AD04-B843-4AEE-B213-AA20D411698A}"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239588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69AD04-B843-4AEE-B213-AA20D411698A}" type="datetimeFigureOut">
              <a:rPr lang="en-US" smtClean="0"/>
              <a:t>8/14/2013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428679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69AD04-B843-4AEE-B213-AA20D411698A}" type="datetimeFigureOut">
              <a:rPr lang="en-US" smtClean="0"/>
              <a:t>8/14/2013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255696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9AD04-B843-4AEE-B213-AA20D411698A}" type="datetimeFigureOut">
              <a:rPr lang="en-US" smtClean="0"/>
              <a:t>8/14/2013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345060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9AD04-B843-4AEE-B213-AA20D411698A}"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253409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69AD04-B843-4AEE-B213-AA20D411698A}" type="datetimeFigureOut">
              <a:rPr lang="en-US" smtClean="0"/>
              <a:t>8/14/2013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286A17-B55B-402B-BF77-3736EB196903}" type="slidenum">
              <a:rPr lang="en-US" smtClean="0"/>
              <a:t>‹#›</a:t>
            </a:fld>
            <a:endParaRPr lang="en-US"/>
          </a:p>
        </p:txBody>
      </p:sp>
    </p:spTree>
    <p:extLst>
      <p:ext uri="{BB962C8B-B14F-4D97-AF65-F5344CB8AC3E}">
        <p14:creationId xmlns:p14="http://schemas.microsoft.com/office/powerpoint/2010/main" val="410772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9AD04-B843-4AEE-B213-AA20D411698A}" type="datetimeFigureOut">
              <a:rPr lang="en-US" smtClean="0"/>
              <a:t>8/14/2013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86A17-B55B-402B-BF77-3736EB196903}" type="slidenum">
              <a:rPr lang="en-US" smtClean="0"/>
              <a:t>‹#›</a:t>
            </a:fld>
            <a:endParaRPr lang="en-US"/>
          </a:p>
        </p:txBody>
      </p:sp>
    </p:spTree>
    <p:extLst>
      <p:ext uri="{BB962C8B-B14F-4D97-AF65-F5344CB8AC3E}">
        <p14:creationId xmlns:p14="http://schemas.microsoft.com/office/powerpoint/2010/main" val="385595494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2133600"/>
            <a:ext cx="4876800" cy="1323439"/>
          </a:xfrm>
          <a:prstGeom prst="rect">
            <a:avLst/>
          </a:prstGeom>
          <a:noFill/>
        </p:spPr>
        <p:txBody>
          <a:bodyPr wrap="square" rtlCol="0">
            <a:spAutoFit/>
          </a:bodyPr>
          <a:lstStyle/>
          <a:p>
            <a:pPr algn="ctr"/>
            <a:r>
              <a:rPr lang="en-US" sz="4000" b="1" dirty="0" smtClean="0">
                <a:solidFill>
                  <a:schemeClr val="bg1"/>
                </a:solidFill>
                <a:latin typeface="Times New Roman" pitchFamily="18" charset="0"/>
                <a:cs typeface="Times New Roman" pitchFamily="18" charset="0"/>
              </a:rPr>
              <a:t>IMPORT PROCESS VIA VLOOKUP</a:t>
            </a:r>
            <a:endParaRPr lang="en-US"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9151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28600"/>
            <a:ext cx="7559040" cy="6248400"/>
          </a:xfrm>
          <a:prstGeom prst="rect">
            <a:avLst/>
          </a:prstGeom>
        </p:spPr>
      </p:pic>
      <p:sp>
        <p:nvSpPr>
          <p:cNvPr id="3" name="Rectangle 2"/>
          <p:cNvSpPr/>
          <p:nvPr/>
        </p:nvSpPr>
        <p:spPr>
          <a:xfrm>
            <a:off x="990600" y="228600"/>
            <a:ext cx="7559040" cy="838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eft Arrow 3"/>
          <p:cNvSpPr/>
          <p:nvPr/>
        </p:nvSpPr>
        <p:spPr>
          <a:xfrm rot="1015629">
            <a:off x="4589903" y="6186726"/>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Left Arrow 4"/>
          <p:cNvSpPr/>
          <p:nvPr/>
        </p:nvSpPr>
        <p:spPr>
          <a:xfrm rot="15231048">
            <a:off x="6194284" y="1258857"/>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143000" y="324534"/>
            <a:ext cx="2745367" cy="646331"/>
          </a:xfrm>
          <a:prstGeom prst="rect">
            <a:avLst/>
          </a:prstGeom>
          <a:noFill/>
        </p:spPr>
        <p:txBody>
          <a:bodyPr wrap="none" rtlCol="0">
            <a:spAutoFit/>
          </a:bodyPr>
          <a:lstStyle/>
          <a:p>
            <a:r>
              <a:rPr lang="en-US" dirty="0" smtClean="0">
                <a:solidFill>
                  <a:schemeClr val="bg1"/>
                </a:solidFill>
              </a:rPr>
              <a:t>16) Export a Table to a file</a:t>
            </a:r>
          </a:p>
          <a:p>
            <a:r>
              <a:rPr lang="en-US" dirty="0" smtClean="0">
                <a:solidFill>
                  <a:schemeClr val="bg1"/>
                </a:solidFill>
              </a:rPr>
              <a:t>17) Select a Table - Projects</a:t>
            </a:r>
          </a:p>
        </p:txBody>
      </p:sp>
      <p:sp>
        <p:nvSpPr>
          <p:cNvPr id="7" name="TextBox 6"/>
          <p:cNvSpPr txBox="1"/>
          <p:nvPr/>
        </p:nvSpPr>
        <p:spPr>
          <a:xfrm>
            <a:off x="5486400" y="6142838"/>
            <a:ext cx="1910459" cy="369332"/>
          </a:xfrm>
          <a:prstGeom prst="rect">
            <a:avLst/>
          </a:prstGeom>
          <a:noFill/>
        </p:spPr>
        <p:txBody>
          <a:bodyPr wrap="none" rtlCol="0">
            <a:spAutoFit/>
          </a:bodyPr>
          <a:lstStyle/>
          <a:p>
            <a:r>
              <a:rPr lang="en-US" dirty="0" smtClean="0">
                <a:solidFill>
                  <a:schemeClr val="bg1"/>
                </a:solidFill>
              </a:rPr>
              <a:t>Click Export to File</a:t>
            </a:r>
          </a:p>
        </p:txBody>
      </p:sp>
    </p:spTree>
    <p:extLst>
      <p:ext uri="{BB962C8B-B14F-4D97-AF65-F5344CB8AC3E}">
        <p14:creationId xmlns:p14="http://schemas.microsoft.com/office/powerpoint/2010/main" val="272671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2297873" cy="369332"/>
          </a:xfrm>
          <a:prstGeom prst="rect">
            <a:avLst/>
          </a:prstGeom>
          <a:noFill/>
        </p:spPr>
        <p:txBody>
          <a:bodyPr wrap="none" rtlCol="0">
            <a:spAutoFit/>
          </a:bodyPr>
          <a:lstStyle/>
          <a:p>
            <a:r>
              <a:rPr lang="en-US" dirty="0" smtClean="0">
                <a:solidFill>
                  <a:schemeClr val="bg1"/>
                </a:solidFill>
              </a:rPr>
              <a:t>18) Open exported file</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5" y="1066800"/>
            <a:ext cx="9144000" cy="1176950"/>
          </a:xfrm>
          <a:prstGeom prst="rect">
            <a:avLst/>
          </a:prstGeom>
        </p:spPr>
      </p:pic>
      <p:sp>
        <p:nvSpPr>
          <p:cNvPr id="4" name="TextBox 3"/>
          <p:cNvSpPr txBox="1"/>
          <p:nvPr/>
        </p:nvSpPr>
        <p:spPr>
          <a:xfrm>
            <a:off x="322384" y="2447364"/>
            <a:ext cx="8516815" cy="646331"/>
          </a:xfrm>
          <a:prstGeom prst="rect">
            <a:avLst/>
          </a:prstGeom>
          <a:noFill/>
        </p:spPr>
        <p:txBody>
          <a:bodyPr wrap="square" rtlCol="0">
            <a:spAutoFit/>
          </a:bodyPr>
          <a:lstStyle/>
          <a:p>
            <a:r>
              <a:rPr lang="en-US" dirty="0" smtClean="0">
                <a:solidFill>
                  <a:schemeClr val="bg1"/>
                </a:solidFill>
              </a:rPr>
              <a:t>19) Create a second sheet in the original import excel spreadsheet – add the following columns from the above export file</a:t>
            </a:r>
            <a:endParaRPr lang="en-US"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69223"/>
            <a:ext cx="3810000" cy="3867150"/>
          </a:xfrm>
          <a:prstGeom prst="rect">
            <a:avLst/>
          </a:prstGeom>
        </p:spPr>
      </p:pic>
    </p:spTree>
    <p:extLst>
      <p:ext uri="{BB962C8B-B14F-4D97-AF65-F5344CB8AC3E}">
        <p14:creationId xmlns:p14="http://schemas.microsoft.com/office/powerpoint/2010/main" val="2534479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56" y="381000"/>
            <a:ext cx="3159044" cy="5632311"/>
          </a:xfrm>
          <a:prstGeom prst="rect">
            <a:avLst/>
          </a:prstGeom>
          <a:noFill/>
        </p:spPr>
        <p:txBody>
          <a:bodyPr wrap="square" rtlCol="0">
            <a:spAutoFit/>
          </a:bodyPr>
          <a:lstStyle/>
          <a:p>
            <a:r>
              <a:rPr lang="en-US" dirty="0" smtClean="0">
                <a:solidFill>
                  <a:schemeClr val="bg1"/>
                </a:solidFill>
              </a:rPr>
              <a:t>20) On Sheet 1 of your original </a:t>
            </a:r>
          </a:p>
          <a:p>
            <a:r>
              <a:rPr lang="en-US" dirty="0" smtClean="0">
                <a:solidFill>
                  <a:schemeClr val="bg1"/>
                </a:solidFill>
              </a:rPr>
              <a:t>import file, in Column  F </a:t>
            </a:r>
          </a:p>
          <a:p>
            <a:r>
              <a:rPr lang="en-US" dirty="0" smtClean="0">
                <a:solidFill>
                  <a:schemeClr val="bg1"/>
                </a:solidFill>
              </a:rPr>
              <a:t>(or the next blank column) </a:t>
            </a:r>
          </a:p>
          <a:p>
            <a:r>
              <a:rPr lang="en-US" dirty="0" smtClean="0">
                <a:solidFill>
                  <a:schemeClr val="bg1"/>
                </a:solidFill>
              </a:rPr>
              <a:t>Perform the following steps:</a:t>
            </a:r>
            <a:endParaRPr lang="en-US" dirty="0">
              <a:solidFill>
                <a:schemeClr val="bg1"/>
              </a:solidFill>
            </a:endParaRPr>
          </a:p>
          <a:p>
            <a:endParaRPr lang="en-US" dirty="0">
              <a:solidFill>
                <a:schemeClr val="bg1"/>
              </a:solidFill>
            </a:endParaRPr>
          </a:p>
          <a:p>
            <a:pPr marL="342900" indent="-342900">
              <a:buAutoNum type="alphaUcParenR"/>
            </a:pPr>
            <a:r>
              <a:rPr lang="en-US" dirty="0" smtClean="0">
                <a:solidFill>
                  <a:schemeClr val="bg1"/>
                </a:solidFill>
              </a:rPr>
              <a:t>In F1 </a:t>
            </a:r>
            <a:r>
              <a:rPr lang="en-US" dirty="0">
                <a:solidFill>
                  <a:schemeClr val="bg1"/>
                </a:solidFill>
              </a:rPr>
              <a:t>Type</a:t>
            </a:r>
            <a:r>
              <a:rPr lang="en-US" dirty="0" smtClean="0">
                <a:solidFill>
                  <a:schemeClr val="bg1"/>
                </a:solidFill>
              </a:rPr>
              <a:t> =VLOOKUP</a:t>
            </a:r>
          </a:p>
          <a:p>
            <a:pPr marL="342900" indent="-342900">
              <a:buFontTx/>
              <a:buAutoNum type="alphaUcParenR"/>
            </a:pPr>
            <a:r>
              <a:rPr lang="en-US" dirty="0" smtClean="0">
                <a:solidFill>
                  <a:schemeClr val="bg1"/>
                </a:solidFill>
              </a:rPr>
              <a:t>Enter an open </a:t>
            </a:r>
            <a:r>
              <a:rPr lang="en-US" dirty="0">
                <a:solidFill>
                  <a:schemeClr val="bg1"/>
                </a:solidFill>
              </a:rPr>
              <a:t>Parenthesis</a:t>
            </a:r>
          </a:p>
          <a:p>
            <a:pPr marL="342900" indent="-342900">
              <a:buAutoNum type="alphaUcParenR"/>
            </a:pPr>
            <a:r>
              <a:rPr lang="en-US" dirty="0" smtClean="0">
                <a:solidFill>
                  <a:schemeClr val="bg1"/>
                </a:solidFill>
              </a:rPr>
              <a:t>Select Column A</a:t>
            </a:r>
          </a:p>
          <a:p>
            <a:pPr marL="342900" indent="-342900">
              <a:buAutoNum type="alphaUcParenR"/>
            </a:pPr>
            <a:r>
              <a:rPr lang="en-US" dirty="0" smtClean="0">
                <a:solidFill>
                  <a:schemeClr val="bg1"/>
                </a:solidFill>
              </a:rPr>
              <a:t>Enter a Comma</a:t>
            </a:r>
          </a:p>
          <a:p>
            <a:pPr marL="342900" indent="-342900">
              <a:buAutoNum type="alphaUcParenR"/>
            </a:pPr>
            <a:r>
              <a:rPr lang="en-US" dirty="0" smtClean="0">
                <a:solidFill>
                  <a:schemeClr val="bg1"/>
                </a:solidFill>
              </a:rPr>
              <a:t>Click Sheet 3 on the Bottom of the page</a:t>
            </a:r>
          </a:p>
          <a:p>
            <a:pPr marL="342900" indent="-342900">
              <a:buAutoNum type="alphaUcParenR"/>
            </a:pPr>
            <a:r>
              <a:rPr lang="en-US" dirty="0" smtClean="0">
                <a:solidFill>
                  <a:schemeClr val="bg1"/>
                </a:solidFill>
              </a:rPr>
              <a:t>Highlight Columns A &amp; B</a:t>
            </a:r>
          </a:p>
          <a:p>
            <a:pPr marL="342900" indent="-342900">
              <a:buAutoNum type="alphaUcParenR"/>
            </a:pPr>
            <a:r>
              <a:rPr lang="en-US" dirty="0" smtClean="0">
                <a:solidFill>
                  <a:schemeClr val="bg1"/>
                </a:solidFill>
              </a:rPr>
              <a:t>Press F4</a:t>
            </a:r>
          </a:p>
          <a:p>
            <a:pPr marL="342900" indent="-342900">
              <a:buAutoNum type="alphaUcParenR"/>
            </a:pPr>
            <a:r>
              <a:rPr lang="en-US" dirty="0" smtClean="0">
                <a:solidFill>
                  <a:schemeClr val="bg1"/>
                </a:solidFill>
              </a:rPr>
              <a:t>Enter a Comma</a:t>
            </a:r>
          </a:p>
          <a:p>
            <a:pPr marL="342900" indent="-342900">
              <a:buAutoNum type="alphaUcParenR"/>
            </a:pPr>
            <a:r>
              <a:rPr lang="en-US" dirty="0" smtClean="0">
                <a:solidFill>
                  <a:schemeClr val="bg1"/>
                </a:solidFill>
              </a:rPr>
              <a:t>Enter the column you want to “reference” which is B, the 2</a:t>
            </a:r>
            <a:r>
              <a:rPr lang="en-US" baseline="30000" dirty="0" smtClean="0">
                <a:solidFill>
                  <a:schemeClr val="bg1"/>
                </a:solidFill>
              </a:rPr>
              <a:t>nd</a:t>
            </a:r>
            <a:r>
              <a:rPr lang="en-US" dirty="0" smtClean="0">
                <a:solidFill>
                  <a:schemeClr val="bg1"/>
                </a:solidFill>
              </a:rPr>
              <a:t> column – so 2</a:t>
            </a:r>
          </a:p>
          <a:p>
            <a:pPr marL="342900" indent="-342900">
              <a:buAutoNum type="alphaUcParenR"/>
            </a:pPr>
            <a:r>
              <a:rPr lang="en-US" dirty="0" smtClean="0">
                <a:solidFill>
                  <a:schemeClr val="bg1"/>
                </a:solidFill>
              </a:rPr>
              <a:t>Enter a Comma</a:t>
            </a:r>
          </a:p>
          <a:p>
            <a:pPr marL="342900" indent="-342900">
              <a:buAutoNum type="alphaUcParenR"/>
            </a:pPr>
            <a:r>
              <a:rPr lang="en-US" dirty="0" smtClean="0">
                <a:solidFill>
                  <a:schemeClr val="bg1"/>
                </a:solidFill>
              </a:rPr>
              <a:t>Then double click on FALSE</a:t>
            </a:r>
          </a:p>
          <a:p>
            <a:pPr marL="342900" indent="-342900">
              <a:buAutoNum type="alphaUcParenR"/>
            </a:pPr>
            <a:r>
              <a:rPr lang="en-US" dirty="0" smtClean="0">
                <a:solidFill>
                  <a:schemeClr val="bg1"/>
                </a:solidFill>
              </a:rPr>
              <a:t>Enter a close Parenthesis</a:t>
            </a:r>
            <a:endParaRPr lang="en-US" dirty="0">
              <a:solidFill>
                <a:schemeClr val="bg1"/>
              </a:solidFill>
            </a:endParaRPr>
          </a:p>
        </p:txBody>
      </p:sp>
      <p:sp>
        <p:nvSpPr>
          <p:cNvPr id="12" name="Rectangle 11"/>
          <p:cNvSpPr/>
          <p:nvPr/>
        </p:nvSpPr>
        <p:spPr>
          <a:xfrm>
            <a:off x="4953000" y="164068"/>
            <a:ext cx="3559051" cy="369332"/>
          </a:xfrm>
          <a:prstGeom prst="rect">
            <a:avLst/>
          </a:prstGeom>
        </p:spPr>
        <p:txBody>
          <a:bodyPr wrap="none">
            <a:spAutoFit/>
          </a:bodyPr>
          <a:lstStyle/>
          <a:p>
            <a:r>
              <a:rPr lang="en-US" dirty="0">
                <a:solidFill>
                  <a:schemeClr val="bg1"/>
                </a:solidFill>
              </a:rPr>
              <a:t>=VLOOKUP(A:A,Sheet3!A:B,2,FALSE)</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8255" y="762000"/>
            <a:ext cx="4694256" cy="57912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519300"/>
            <a:ext cx="2590800" cy="2629662"/>
          </a:xfrm>
          <a:prstGeom prst="rect">
            <a:avLst/>
          </a:prstGeom>
        </p:spPr>
      </p:pic>
      <p:sp>
        <p:nvSpPr>
          <p:cNvPr id="15" name="Rectangle 14"/>
          <p:cNvSpPr/>
          <p:nvPr/>
        </p:nvSpPr>
        <p:spPr>
          <a:xfrm>
            <a:off x="4158255" y="3810000"/>
            <a:ext cx="1709145" cy="22033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48200" y="4649465"/>
            <a:ext cx="947695" cy="369332"/>
          </a:xfrm>
          <a:prstGeom prst="rect">
            <a:avLst/>
          </a:prstGeom>
          <a:noFill/>
        </p:spPr>
        <p:txBody>
          <a:bodyPr wrap="none" rtlCol="0">
            <a:spAutoFit/>
          </a:bodyPr>
          <a:lstStyle/>
          <a:p>
            <a:r>
              <a:rPr lang="en-US" b="1" dirty="0" smtClean="0">
                <a:solidFill>
                  <a:schemeClr val="bg1"/>
                </a:solidFill>
              </a:rPr>
              <a:t>SHEET 3</a:t>
            </a:r>
            <a:endParaRPr lang="en-US" b="1" dirty="0">
              <a:solidFill>
                <a:schemeClr val="bg1"/>
              </a:solidFill>
            </a:endParaRPr>
          </a:p>
        </p:txBody>
      </p:sp>
      <p:sp>
        <p:nvSpPr>
          <p:cNvPr id="16" name="Left Arrow 15"/>
          <p:cNvSpPr/>
          <p:nvPr/>
        </p:nvSpPr>
        <p:spPr>
          <a:xfrm rot="10800000">
            <a:off x="5441778" y="4944293"/>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155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2821"/>
          <a:stretch/>
        </p:blipFill>
        <p:spPr>
          <a:xfrm>
            <a:off x="914400" y="1752600"/>
            <a:ext cx="7368746" cy="3496407"/>
          </a:xfrm>
          <a:prstGeom prst="rect">
            <a:avLst/>
          </a:prstGeom>
        </p:spPr>
      </p:pic>
      <p:sp>
        <p:nvSpPr>
          <p:cNvPr id="3" name="TextBox 2"/>
          <p:cNvSpPr txBox="1"/>
          <p:nvPr/>
        </p:nvSpPr>
        <p:spPr>
          <a:xfrm>
            <a:off x="685800" y="533400"/>
            <a:ext cx="1608582" cy="369332"/>
          </a:xfrm>
          <a:prstGeom prst="rect">
            <a:avLst/>
          </a:prstGeom>
          <a:noFill/>
        </p:spPr>
        <p:txBody>
          <a:bodyPr wrap="none" rtlCol="0">
            <a:spAutoFit/>
          </a:bodyPr>
          <a:lstStyle/>
          <a:p>
            <a:r>
              <a:rPr lang="en-US" dirty="0" smtClean="0">
                <a:solidFill>
                  <a:schemeClr val="bg1"/>
                </a:solidFill>
              </a:rPr>
              <a:t>21) Copy A1-F8</a:t>
            </a:r>
            <a:endParaRPr lang="en-US" dirty="0">
              <a:solidFill>
                <a:schemeClr val="bg1"/>
              </a:solidFill>
            </a:endParaRPr>
          </a:p>
        </p:txBody>
      </p:sp>
    </p:spTree>
    <p:extLst>
      <p:ext uri="{BB962C8B-B14F-4D97-AF65-F5344CB8AC3E}">
        <p14:creationId xmlns:p14="http://schemas.microsoft.com/office/powerpoint/2010/main" val="2398682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2624629" cy="923330"/>
          </a:xfrm>
          <a:prstGeom prst="rect">
            <a:avLst/>
          </a:prstGeom>
          <a:noFill/>
        </p:spPr>
        <p:txBody>
          <a:bodyPr wrap="none" rtlCol="0">
            <a:spAutoFit/>
          </a:bodyPr>
          <a:lstStyle/>
          <a:p>
            <a:r>
              <a:rPr lang="en-US" dirty="0" smtClean="0">
                <a:solidFill>
                  <a:schemeClr val="bg1"/>
                </a:solidFill>
              </a:rPr>
              <a:t>22) Go to your Tasks Table</a:t>
            </a:r>
          </a:p>
          <a:p>
            <a:r>
              <a:rPr lang="en-US" dirty="0" smtClean="0">
                <a:solidFill>
                  <a:schemeClr val="bg1"/>
                </a:solidFill>
              </a:rPr>
              <a:t>23) Click more</a:t>
            </a:r>
          </a:p>
          <a:p>
            <a:r>
              <a:rPr lang="en-US" dirty="0" smtClean="0">
                <a:solidFill>
                  <a:schemeClr val="bg1"/>
                </a:solidFill>
              </a:rPr>
              <a:t>24) Click Import/Export</a:t>
            </a:r>
            <a:endParaRPr lang="en-US"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8232"/>
            <a:ext cx="9144000" cy="3701535"/>
          </a:xfrm>
          <a:prstGeom prst="rect">
            <a:avLst/>
          </a:prstGeom>
        </p:spPr>
      </p:pic>
      <p:sp>
        <p:nvSpPr>
          <p:cNvPr id="4" name="Left Arrow 3"/>
          <p:cNvSpPr/>
          <p:nvPr/>
        </p:nvSpPr>
        <p:spPr>
          <a:xfrm rot="15231048">
            <a:off x="7337286" y="1795468"/>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951222" y="1560785"/>
            <a:ext cx="5164686" cy="1698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911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1678"/>
            <a:ext cx="9144000" cy="5034643"/>
          </a:xfrm>
          <a:prstGeom prst="rect">
            <a:avLst/>
          </a:prstGeom>
        </p:spPr>
      </p:pic>
      <p:sp>
        <p:nvSpPr>
          <p:cNvPr id="3" name="TextBox 2"/>
          <p:cNvSpPr txBox="1"/>
          <p:nvPr/>
        </p:nvSpPr>
        <p:spPr>
          <a:xfrm>
            <a:off x="457200" y="381000"/>
            <a:ext cx="3553665" cy="646331"/>
          </a:xfrm>
          <a:prstGeom prst="rect">
            <a:avLst/>
          </a:prstGeom>
          <a:noFill/>
        </p:spPr>
        <p:txBody>
          <a:bodyPr wrap="none" rtlCol="0">
            <a:spAutoFit/>
          </a:bodyPr>
          <a:lstStyle/>
          <a:p>
            <a:r>
              <a:rPr lang="en-US" dirty="0" smtClean="0">
                <a:solidFill>
                  <a:schemeClr val="bg1"/>
                </a:solidFill>
              </a:rPr>
              <a:t>25) Paste your data from cells </a:t>
            </a:r>
            <a:r>
              <a:rPr lang="en-US" dirty="0">
                <a:solidFill>
                  <a:schemeClr val="bg1"/>
                </a:solidFill>
              </a:rPr>
              <a:t>A1-F8</a:t>
            </a:r>
          </a:p>
          <a:p>
            <a:r>
              <a:rPr lang="en-US" dirty="0" smtClean="0">
                <a:solidFill>
                  <a:schemeClr val="bg1"/>
                </a:solidFill>
              </a:rPr>
              <a:t> </a:t>
            </a:r>
            <a:endParaRPr lang="en-US" dirty="0">
              <a:solidFill>
                <a:schemeClr val="bg1"/>
              </a:solidFill>
            </a:endParaRPr>
          </a:p>
        </p:txBody>
      </p:sp>
      <p:sp>
        <p:nvSpPr>
          <p:cNvPr id="4" name="Left Arrow 3"/>
          <p:cNvSpPr/>
          <p:nvPr/>
        </p:nvSpPr>
        <p:spPr>
          <a:xfrm rot="197219">
            <a:off x="2342391" y="5388290"/>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276600" y="5442521"/>
            <a:ext cx="2157835" cy="369332"/>
          </a:xfrm>
          <a:prstGeom prst="rect">
            <a:avLst/>
          </a:prstGeom>
          <a:noFill/>
        </p:spPr>
        <p:txBody>
          <a:bodyPr wrap="none" rtlCol="0">
            <a:spAutoFit/>
          </a:bodyPr>
          <a:lstStyle/>
          <a:p>
            <a:r>
              <a:rPr lang="en-US" dirty="0" smtClean="0"/>
              <a:t>27) Click Import Data</a:t>
            </a:r>
            <a:endParaRPr lang="en-US" dirty="0"/>
          </a:p>
        </p:txBody>
      </p:sp>
    </p:spTree>
    <p:extLst>
      <p:ext uri="{BB962C8B-B14F-4D97-AF65-F5344CB8AC3E}">
        <p14:creationId xmlns:p14="http://schemas.microsoft.com/office/powerpoint/2010/main" val="1865930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6324600"/>
          </a:xfrm>
          <a:prstGeom prst="rect">
            <a:avLst/>
          </a:prstGeom>
        </p:spPr>
      </p:pic>
      <p:sp>
        <p:nvSpPr>
          <p:cNvPr id="4" name="Rectangle 3"/>
          <p:cNvSpPr/>
          <p:nvPr/>
        </p:nvSpPr>
        <p:spPr>
          <a:xfrm>
            <a:off x="152400" y="0"/>
            <a:ext cx="8839200" cy="2209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231" y="614065"/>
            <a:ext cx="8572500" cy="923330"/>
          </a:xfrm>
          <a:prstGeom prst="rect">
            <a:avLst/>
          </a:prstGeom>
        </p:spPr>
        <p:txBody>
          <a:bodyPr wrap="square">
            <a:spAutoFit/>
          </a:bodyPr>
          <a:lstStyle/>
          <a:p>
            <a:r>
              <a:rPr lang="en-US" dirty="0" smtClean="0">
                <a:solidFill>
                  <a:schemeClr val="bg1"/>
                </a:solidFill>
              </a:rPr>
              <a:t>The last field should say Related Project. Verify </a:t>
            </a:r>
            <a:r>
              <a:rPr lang="en-US" dirty="0">
                <a:solidFill>
                  <a:schemeClr val="bg1"/>
                </a:solidFill>
              </a:rPr>
              <a:t>the fields match, for example: </a:t>
            </a:r>
            <a:r>
              <a:rPr lang="en-US" dirty="0" smtClean="0">
                <a:solidFill>
                  <a:schemeClr val="bg1"/>
                </a:solidFill>
              </a:rPr>
              <a:t>Task Name </a:t>
            </a:r>
            <a:r>
              <a:rPr lang="en-US" dirty="0">
                <a:solidFill>
                  <a:schemeClr val="bg1"/>
                </a:solidFill>
              </a:rPr>
              <a:t>is going to be imported to an existing field </a:t>
            </a:r>
            <a:r>
              <a:rPr lang="en-US" dirty="0" smtClean="0">
                <a:solidFill>
                  <a:schemeClr val="bg1"/>
                </a:solidFill>
              </a:rPr>
              <a:t>“Task </a:t>
            </a:r>
            <a:r>
              <a:rPr lang="en-US" dirty="0">
                <a:solidFill>
                  <a:schemeClr val="bg1"/>
                </a:solidFill>
              </a:rPr>
              <a:t>Name”.  </a:t>
            </a:r>
            <a:r>
              <a:rPr lang="en-US" dirty="0" smtClean="0">
                <a:solidFill>
                  <a:schemeClr val="bg1"/>
                </a:solidFill>
              </a:rPr>
              <a:t>Do not import duration or Project Name</a:t>
            </a:r>
            <a:endParaRPr lang="en-US" dirty="0">
              <a:solidFill>
                <a:schemeClr val="bg1"/>
              </a:solidFill>
            </a:endParaRPr>
          </a:p>
        </p:txBody>
      </p:sp>
      <p:sp>
        <p:nvSpPr>
          <p:cNvPr id="5" name="TextBox 4"/>
          <p:cNvSpPr txBox="1"/>
          <p:nvPr/>
        </p:nvSpPr>
        <p:spPr>
          <a:xfrm>
            <a:off x="5304418" y="6453989"/>
            <a:ext cx="2010781" cy="369332"/>
          </a:xfrm>
          <a:prstGeom prst="rect">
            <a:avLst/>
          </a:prstGeom>
          <a:noFill/>
        </p:spPr>
        <p:txBody>
          <a:bodyPr wrap="square" rtlCol="0">
            <a:spAutoFit/>
          </a:bodyPr>
          <a:lstStyle/>
          <a:p>
            <a:r>
              <a:rPr lang="en-US" dirty="0" smtClean="0">
                <a:solidFill>
                  <a:schemeClr val="bg1"/>
                </a:solidFill>
              </a:rPr>
              <a:t>26) Click Import</a:t>
            </a:r>
            <a:endParaRPr lang="en-US" dirty="0">
              <a:solidFill>
                <a:schemeClr val="bg1"/>
              </a:solidFill>
            </a:endParaRPr>
          </a:p>
        </p:txBody>
      </p:sp>
      <p:sp>
        <p:nvSpPr>
          <p:cNvPr id="6" name="Left Arrow 5"/>
          <p:cNvSpPr/>
          <p:nvPr/>
        </p:nvSpPr>
        <p:spPr>
          <a:xfrm rot="9252310">
            <a:off x="6943870" y="6462900"/>
            <a:ext cx="500381" cy="14168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913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24000"/>
            <a:ext cx="9144000" cy="5034643"/>
          </a:xfrm>
          <a:prstGeom prst="rect">
            <a:avLst/>
          </a:prstGeom>
        </p:spPr>
      </p:pic>
      <p:sp>
        <p:nvSpPr>
          <p:cNvPr id="3" name="TextBox 2"/>
          <p:cNvSpPr txBox="1"/>
          <p:nvPr/>
        </p:nvSpPr>
        <p:spPr>
          <a:xfrm>
            <a:off x="1" y="152400"/>
            <a:ext cx="9067800" cy="1200329"/>
          </a:xfrm>
          <a:prstGeom prst="rect">
            <a:avLst/>
          </a:prstGeom>
          <a:noFill/>
        </p:spPr>
        <p:txBody>
          <a:bodyPr wrap="square" rtlCol="0">
            <a:spAutoFit/>
          </a:bodyPr>
          <a:lstStyle/>
          <a:p>
            <a:r>
              <a:rPr lang="en-US" dirty="0" smtClean="0">
                <a:solidFill>
                  <a:schemeClr val="bg1"/>
                </a:solidFill>
              </a:rPr>
              <a:t>Now your tasks will relate to the correct Project. If you look back over the spreadsheet remember that the project that these tasks are related to are part of record id # 1.  If you have sub-tasks, or additional projects you would simply add on to your spreadsheet or repeat the process.</a:t>
            </a:r>
            <a:endParaRPr lang="en-US" dirty="0">
              <a:solidFill>
                <a:schemeClr val="bg1"/>
              </a:solidFill>
            </a:endParaRPr>
          </a:p>
        </p:txBody>
      </p:sp>
      <p:sp>
        <p:nvSpPr>
          <p:cNvPr id="7" name="Left Arrow 6"/>
          <p:cNvSpPr/>
          <p:nvPr/>
        </p:nvSpPr>
        <p:spPr>
          <a:xfrm rot="10800000">
            <a:off x="6172200" y="3581400"/>
            <a:ext cx="500381" cy="14168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905001" y="1524000"/>
            <a:ext cx="7162800" cy="381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643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209800"/>
            <a:ext cx="2633606" cy="1477328"/>
          </a:xfrm>
          <a:prstGeom prst="rect">
            <a:avLst/>
          </a:prstGeom>
          <a:noFill/>
        </p:spPr>
        <p:txBody>
          <a:bodyPr wrap="none" rtlCol="0">
            <a:spAutoFit/>
          </a:bodyPr>
          <a:lstStyle/>
          <a:p>
            <a:r>
              <a:rPr lang="en-US" dirty="0" smtClean="0">
                <a:solidFill>
                  <a:schemeClr val="bg1"/>
                </a:solidFill>
              </a:rPr>
              <a:t>Any Questions? </a:t>
            </a:r>
          </a:p>
          <a:p>
            <a:endParaRPr lang="en-US" dirty="0">
              <a:solidFill>
                <a:schemeClr val="bg1"/>
              </a:solidFill>
            </a:endParaRPr>
          </a:p>
          <a:p>
            <a:r>
              <a:rPr lang="en-US" dirty="0" smtClean="0">
                <a:solidFill>
                  <a:schemeClr val="bg1"/>
                </a:solidFill>
              </a:rPr>
              <a:t>Contact: Elisabeth Orr</a:t>
            </a:r>
          </a:p>
          <a:p>
            <a:endParaRPr lang="en-US" dirty="0">
              <a:solidFill>
                <a:schemeClr val="bg1"/>
              </a:solidFill>
            </a:endParaRPr>
          </a:p>
          <a:p>
            <a:r>
              <a:rPr lang="en-US" dirty="0" smtClean="0">
                <a:solidFill>
                  <a:schemeClr val="bg1"/>
                </a:solidFill>
              </a:rPr>
              <a:t>Elisabeth_Orr@intuit.com</a:t>
            </a:r>
            <a:endParaRPr lang="en-US" dirty="0">
              <a:solidFill>
                <a:schemeClr val="bg1"/>
              </a:solidFill>
            </a:endParaRPr>
          </a:p>
        </p:txBody>
      </p:sp>
    </p:spTree>
    <p:extLst>
      <p:ext uri="{BB962C8B-B14F-4D97-AF65-F5344CB8AC3E}">
        <p14:creationId xmlns:p14="http://schemas.microsoft.com/office/powerpoint/2010/main" val="1188720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346" b="55519"/>
          <a:stretch/>
        </p:blipFill>
        <p:spPr>
          <a:xfrm>
            <a:off x="457200" y="869069"/>
            <a:ext cx="7111742" cy="2857102"/>
          </a:xfrm>
          <a:prstGeom prst="rect">
            <a:avLst/>
          </a:prstGeom>
        </p:spPr>
      </p:pic>
      <p:sp>
        <p:nvSpPr>
          <p:cNvPr id="3" name="TextBox 2"/>
          <p:cNvSpPr txBox="1"/>
          <p:nvPr/>
        </p:nvSpPr>
        <p:spPr>
          <a:xfrm>
            <a:off x="685800" y="228600"/>
            <a:ext cx="4961102" cy="646331"/>
          </a:xfrm>
          <a:prstGeom prst="rect">
            <a:avLst/>
          </a:prstGeom>
          <a:noFill/>
        </p:spPr>
        <p:txBody>
          <a:bodyPr wrap="none" rtlCol="0">
            <a:spAutoFit/>
          </a:bodyPr>
          <a:lstStyle/>
          <a:p>
            <a:r>
              <a:rPr lang="en-US" dirty="0" smtClean="0">
                <a:solidFill>
                  <a:schemeClr val="bg1"/>
                </a:solidFill>
              </a:rPr>
              <a:t>1) GO </a:t>
            </a:r>
            <a:r>
              <a:rPr lang="en-US" dirty="0">
                <a:solidFill>
                  <a:schemeClr val="bg1"/>
                </a:solidFill>
              </a:rPr>
              <a:t>TO YOUR EXCEL SPREADSHEET – COPY A5-D5</a:t>
            </a:r>
          </a:p>
          <a:p>
            <a:endParaRPr lang="en-US" dirty="0">
              <a:solidFill>
                <a:schemeClr val="bg1"/>
              </a:solidFill>
            </a:endParaRPr>
          </a:p>
        </p:txBody>
      </p:sp>
    </p:spTree>
    <p:extLst>
      <p:ext uri="{BB962C8B-B14F-4D97-AF65-F5344CB8AC3E}">
        <p14:creationId xmlns:p14="http://schemas.microsoft.com/office/powerpoint/2010/main" val="1533481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4057"/>
            <a:ext cx="9144000" cy="4149885"/>
          </a:xfrm>
          <a:prstGeom prst="rect">
            <a:avLst/>
          </a:prstGeom>
        </p:spPr>
      </p:pic>
      <p:sp>
        <p:nvSpPr>
          <p:cNvPr id="2" name="Left Arrow 1"/>
          <p:cNvSpPr/>
          <p:nvPr/>
        </p:nvSpPr>
        <p:spPr>
          <a:xfrm rot="17759002">
            <a:off x="1564152" y="1354823"/>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905000" y="771573"/>
            <a:ext cx="2531142" cy="369332"/>
          </a:xfrm>
          <a:prstGeom prst="rect">
            <a:avLst/>
          </a:prstGeom>
          <a:noFill/>
        </p:spPr>
        <p:txBody>
          <a:bodyPr wrap="none" rtlCol="0">
            <a:spAutoFit/>
          </a:bodyPr>
          <a:lstStyle/>
          <a:p>
            <a:r>
              <a:rPr lang="en-US" dirty="0">
                <a:solidFill>
                  <a:schemeClr val="bg1"/>
                </a:solidFill>
              </a:rPr>
              <a:t>2</a:t>
            </a:r>
            <a:r>
              <a:rPr lang="en-US" dirty="0" smtClean="0">
                <a:solidFill>
                  <a:schemeClr val="bg1"/>
                </a:solidFill>
              </a:rPr>
              <a:t>) CLICK </a:t>
            </a:r>
            <a:r>
              <a:rPr lang="en-US" dirty="0">
                <a:solidFill>
                  <a:schemeClr val="bg1"/>
                </a:solidFill>
              </a:rPr>
              <a:t>PROJECTS </a:t>
            </a:r>
            <a:r>
              <a:rPr lang="en-US" dirty="0" smtClean="0">
                <a:solidFill>
                  <a:schemeClr val="bg1"/>
                </a:solidFill>
              </a:rPr>
              <a:t>TABLE</a:t>
            </a:r>
            <a:endParaRPr lang="en-US" dirty="0">
              <a:solidFill>
                <a:schemeClr val="bg1"/>
              </a:solidFill>
            </a:endParaRPr>
          </a:p>
        </p:txBody>
      </p:sp>
      <p:sp>
        <p:nvSpPr>
          <p:cNvPr id="7" name="Rectangle 6"/>
          <p:cNvSpPr/>
          <p:nvPr/>
        </p:nvSpPr>
        <p:spPr>
          <a:xfrm>
            <a:off x="2895600" y="2579224"/>
            <a:ext cx="4191000" cy="10783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06739" y="2807764"/>
            <a:ext cx="2577437" cy="369332"/>
          </a:xfrm>
          <a:prstGeom prst="rect">
            <a:avLst/>
          </a:prstGeom>
          <a:noFill/>
        </p:spPr>
        <p:txBody>
          <a:bodyPr wrap="none" rtlCol="0">
            <a:spAutoFit/>
          </a:bodyPr>
          <a:lstStyle/>
          <a:p>
            <a:r>
              <a:rPr lang="en-US" dirty="0">
                <a:solidFill>
                  <a:schemeClr val="bg1"/>
                </a:solidFill>
              </a:rPr>
              <a:t>3</a:t>
            </a:r>
            <a:r>
              <a:rPr lang="en-US" dirty="0" smtClean="0">
                <a:solidFill>
                  <a:schemeClr val="bg1"/>
                </a:solidFill>
              </a:rPr>
              <a:t>) CLICK IMPORT/EXPORT</a:t>
            </a:r>
            <a:endParaRPr lang="en-US" dirty="0">
              <a:solidFill>
                <a:schemeClr val="bg1"/>
              </a:solidFill>
            </a:endParaRPr>
          </a:p>
        </p:txBody>
      </p:sp>
      <p:sp>
        <p:nvSpPr>
          <p:cNvPr id="6" name="Left Arrow 5"/>
          <p:cNvSpPr/>
          <p:nvPr/>
        </p:nvSpPr>
        <p:spPr>
          <a:xfrm rot="8792786">
            <a:off x="7090712" y="2691697"/>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6595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90601"/>
            <a:ext cx="7924800" cy="5501054"/>
          </a:xfrm>
          <a:prstGeom prst="rect">
            <a:avLst/>
          </a:prstGeom>
        </p:spPr>
      </p:pic>
      <p:sp>
        <p:nvSpPr>
          <p:cNvPr id="4" name="TextBox 3"/>
          <p:cNvSpPr txBox="1"/>
          <p:nvPr/>
        </p:nvSpPr>
        <p:spPr>
          <a:xfrm>
            <a:off x="472307" y="0"/>
            <a:ext cx="6218818" cy="830997"/>
          </a:xfrm>
          <a:prstGeom prst="rect">
            <a:avLst/>
          </a:prstGeom>
          <a:noFill/>
        </p:spPr>
        <p:txBody>
          <a:bodyPr wrap="none" rtlCol="0">
            <a:spAutoFit/>
          </a:bodyPr>
          <a:lstStyle/>
          <a:p>
            <a:r>
              <a:rPr lang="en-US" sz="1600" dirty="0" smtClean="0">
                <a:solidFill>
                  <a:schemeClr val="bg1"/>
                </a:solidFill>
              </a:rPr>
              <a:t>4) Import into a table from a clipboard</a:t>
            </a:r>
          </a:p>
          <a:p>
            <a:r>
              <a:rPr lang="en-US" sz="1600" dirty="0" smtClean="0">
                <a:solidFill>
                  <a:schemeClr val="bg1"/>
                </a:solidFill>
              </a:rPr>
              <a:t>5) Pick a table – In this case Projects</a:t>
            </a:r>
            <a:endParaRPr lang="en-US" sz="1600" dirty="0">
              <a:solidFill>
                <a:schemeClr val="bg1"/>
              </a:solidFill>
            </a:endParaRPr>
          </a:p>
          <a:p>
            <a:r>
              <a:rPr lang="en-US" sz="1600" dirty="0" smtClean="0">
                <a:solidFill>
                  <a:schemeClr val="bg1"/>
                </a:solidFill>
              </a:rPr>
              <a:t>6) Paste the copies cells from excel in the empty box. No need to format.</a:t>
            </a:r>
            <a:endParaRPr lang="en-US" sz="1600" dirty="0">
              <a:solidFill>
                <a:schemeClr val="bg1"/>
              </a:solidFill>
            </a:endParaRPr>
          </a:p>
        </p:txBody>
      </p:sp>
      <p:sp>
        <p:nvSpPr>
          <p:cNvPr id="5" name="TextBox 4"/>
          <p:cNvSpPr txBox="1"/>
          <p:nvPr/>
        </p:nvSpPr>
        <p:spPr>
          <a:xfrm>
            <a:off x="4663379" y="5940559"/>
            <a:ext cx="2040815" cy="369332"/>
          </a:xfrm>
          <a:prstGeom prst="rect">
            <a:avLst/>
          </a:prstGeom>
          <a:noFill/>
        </p:spPr>
        <p:txBody>
          <a:bodyPr wrap="none" rtlCol="0">
            <a:spAutoFit/>
          </a:bodyPr>
          <a:lstStyle/>
          <a:p>
            <a:r>
              <a:rPr lang="en-US" dirty="0" smtClean="0">
                <a:solidFill>
                  <a:schemeClr val="bg1"/>
                </a:solidFill>
              </a:rPr>
              <a:t>7) Click Import Data</a:t>
            </a:r>
            <a:endParaRPr lang="en-US" dirty="0">
              <a:solidFill>
                <a:schemeClr val="bg1"/>
              </a:solidFill>
            </a:endParaRPr>
          </a:p>
        </p:txBody>
      </p:sp>
      <p:sp>
        <p:nvSpPr>
          <p:cNvPr id="6" name="Left Arrow 5"/>
          <p:cNvSpPr/>
          <p:nvPr/>
        </p:nvSpPr>
        <p:spPr>
          <a:xfrm rot="1071428">
            <a:off x="3939604" y="6086981"/>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38200" y="923330"/>
            <a:ext cx="7924800" cy="5244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3098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51930"/>
            <a:ext cx="7398413" cy="5500466"/>
          </a:xfrm>
          <a:prstGeom prst="rect">
            <a:avLst/>
          </a:prstGeom>
        </p:spPr>
      </p:pic>
      <p:sp>
        <p:nvSpPr>
          <p:cNvPr id="4" name="TextBox 3"/>
          <p:cNvSpPr txBox="1"/>
          <p:nvPr/>
        </p:nvSpPr>
        <p:spPr>
          <a:xfrm>
            <a:off x="381000" y="228600"/>
            <a:ext cx="8763000" cy="584775"/>
          </a:xfrm>
          <a:prstGeom prst="rect">
            <a:avLst/>
          </a:prstGeom>
          <a:noFill/>
        </p:spPr>
        <p:txBody>
          <a:bodyPr wrap="square" rtlCol="0">
            <a:spAutoFit/>
          </a:bodyPr>
          <a:lstStyle/>
          <a:p>
            <a:r>
              <a:rPr lang="en-US" sz="1600" dirty="0" smtClean="0">
                <a:solidFill>
                  <a:schemeClr val="bg1"/>
                </a:solidFill>
              </a:rPr>
              <a:t>8) Do not import duration. The formula that you entered will do the calculation for you. Verify the fields match, for example: Project Name is going to be imported to an existing field “Project Name”.  </a:t>
            </a:r>
            <a:endParaRPr lang="en-US" sz="1600" dirty="0">
              <a:solidFill>
                <a:schemeClr val="bg1"/>
              </a:solidFill>
            </a:endParaRPr>
          </a:p>
        </p:txBody>
      </p:sp>
      <p:sp>
        <p:nvSpPr>
          <p:cNvPr id="5" name="TextBox 4"/>
          <p:cNvSpPr txBox="1"/>
          <p:nvPr/>
        </p:nvSpPr>
        <p:spPr>
          <a:xfrm>
            <a:off x="5304419" y="6328712"/>
            <a:ext cx="1604244" cy="369332"/>
          </a:xfrm>
          <a:prstGeom prst="rect">
            <a:avLst/>
          </a:prstGeom>
          <a:noFill/>
        </p:spPr>
        <p:txBody>
          <a:bodyPr wrap="square" rtlCol="0">
            <a:spAutoFit/>
          </a:bodyPr>
          <a:lstStyle/>
          <a:p>
            <a:r>
              <a:rPr lang="en-US" dirty="0" smtClean="0">
                <a:solidFill>
                  <a:schemeClr val="bg1"/>
                </a:solidFill>
              </a:rPr>
              <a:t>9) Click Import</a:t>
            </a:r>
            <a:endParaRPr lang="en-US" dirty="0">
              <a:solidFill>
                <a:schemeClr val="bg1"/>
              </a:solidFill>
            </a:endParaRPr>
          </a:p>
        </p:txBody>
      </p:sp>
      <p:sp>
        <p:nvSpPr>
          <p:cNvPr id="6" name="Left Arrow 5"/>
          <p:cNvSpPr/>
          <p:nvPr/>
        </p:nvSpPr>
        <p:spPr>
          <a:xfrm rot="9252310">
            <a:off x="6943870" y="6462900"/>
            <a:ext cx="500381" cy="141689"/>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2966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181" y="838200"/>
            <a:ext cx="6591300" cy="5848350"/>
          </a:xfrm>
          <a:prstGeom prst="rect">
            <a:avLst/>
          </a:prstGeom>
        </p:spPr>
      </p:pic>
      <p:sp>
        <p:nvSpPr>
          <p:cNvPr id="3" name="TextBox 2"/>
          <p:cNvSpPr txBox="1"/>
          <p:nvPr/>
        </p:nvSpPr>
        <p:spPr>
          <a:xfrm>
            <a:off x="1066800" y="304800"/>
            <a:ext cx="3288529" cy="369332"/>
          </a:xfrm>
          <a:prstGeom prst="rect">
            <a:avLst/>
          </a:prstGeom>
          <a:noFill/>
        </p:spPr>
        <p:txBody>
          <a:bodyPr wrap="none" rtlCol="0">
            <a:spAutoFit/>
          </a:bodyPr>
          <a:lstStyle/>
          <a:p>
            <a:r>
              <a:rPr lang="en-US" dirty="0" smtClean="0">
                <a:solidFill>
                  <a:schemeClr val="bg1"/>
                </a:solidFill>
              </a:rPr>
              <a:t>You will be directed to this page. </a:t>
            </a:r>
            <a:endParaRPr lang="en-US" dirty="0">
              <a:solidFill>
                <a:schemeClr val="bg1"/>
              </a:solidFill>
            </a:endParaRPr>
          </a:p>
        </p:txBody>
      </p:sp>
      <p:sp>
        <p:nvSpPr>
          <p:cNvPr id="4" name="TextBox 3"/>
          <p:cNvSpPr txBox="1"/>
          <p:nvPr/>
        </p:nvSpPr>
        <p:spPr>
          <a:xfrm>
            <a:off x="1247043" y="5802269"/>
            <a:ext cx="4227952" cy="369332"/>
          </a:xfrm>
          <a:prstGeom prst="rect">
            <a:avLst/>
          </a:prstGeom>
          <a:noFill/>
        </p:spPr>
        <p:txBody>
          <a:bodyPr wrap="none" rtlCol="0">
            <a:spAutoFit/>
          </a:bodyPr>
          <a:lstStyle/>
          <a:p>
            <a:r>
              <a:rPr lang="en-US" dirty="0" smtClean="0">
                <a:solidFill>
                  <a:schemeClr val="bg1"/>
                </a:solidFill>
              </a:rPr>
              <a:t>10) Click Go to the Application’s Dashboard</a:t>
            </a:r>
            <a:endParaRPr lang="en-US" dirty="0">
              <a:solidFill>
                <a:schemeClr val="bg1"/>
              </a:solidFill>
            </a:endParaRPr>
          </a:p>
        </p:txBody>
      </p:sp>
      <p:sp>
        <p:nvSpPr>
          <p:cNvPr id="5" name="Left Arrow 4"/>
          <p:cNvSpPr/>
          <p:nvPr/>
        </p:nvSpPr>
        <p:spPr>
          <a:xfrm rot="8792786">
            <a:off x="1421268" y="5384374"/>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305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8148"/>
            <a:ext cx="9144000" cy="4361704"/>
          </a:xfrm>
          <a:prstGeom prst="rect">
            <a:avLst/>
          </a:prstGeom>
        </p:spPr>
      </p:pic>
      <p:sp>
        <p:nvSpPr>
          <p:cNvPr id="4" name="TextBox 3"/>
          <p:cNvSpPr txBox="1"/>
          <p:nvPr/>
        </p:nvSpPr>
        <p:spPr>
          <a:xfrm>
            <a:off x="685801" y="457200"/>
            <a:ext cx="7696200" cy="646331"/>
          </a:xfrm>
          <a:prstGeom prst="rect">
            <a:avLst/>
          </a:prstGeom>
          <a:noFill/>
        </p:spPr>
        <p:txBody>
          <a:bodyPr wrap="square" rtlCol="0">
            <a:spAutoFit/>
          </a:bodyPr>
          <a:lstStyle/>
          <a:p>
            <a:r>
              <a:rPr lang="en-US" dirty="0" smtClean="0">
                <a:solidFill>
                  <a:schemeClr val="bg1"/>
                </a:solidFill>
              </a:rPr>
              <a:t>11) Create a Table Report that includes the Record ID# and the Project Name, Customer Name, </a:t>
            </a:r>
            <a:r>
              <a:rPr lang="en-US" dirty="0" err="1" smtClean="0">
                <a:solidFill>
                  <a:schemeClr val="bg1"/>
                </a:solidFill>
              </a:rPr>
              <a:t>etc</a:t>
            </a:r>
            <a:endParaRPr lang="en-US" dirty="0">
              <a:solidFill>
                <a:schemeClr val="bg1"/>
              </a:solidFill>
            </a:endParaRPr>
          </a:p>
        </p:txBody>
      </p:sp>
    </p:spTree>
    <p:extLst>
      <p:ext uri="{BB962C8B-B14F-4D97-AF65-F5344CB8AC3E}">
        <p14:creationId xmlns:p14="http://schemas.microsoft.com/office/powerpoint/2010/main" val="3490148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10610"/>
            <a:ext cx="9144000" cy="2636780"/>
          </a:xfrm>
          <a:prstGeom prst="rect">
            <a:avLst/>
          </a:prstGeom>
        </p:spPr>
      </p:pic>
      <p:sp>
        <p:nvSpPr>
          <p:cNvPr id="3" name="TextBox 2"/>
          <p:cNvSpPr txBox="1"/>
          <p:nvPr/>
        </p:nvSpPr>
        <p:spPr>
          <a:xfrm>
            <a:off x="685801" y="457200"/>
            <a:ext cx="7696200" cy="369332"/>
          </a:xfrm>
          <a:prstGeom prst="rect">
            <a:avLst/>
          </a:prstGeom>
          <a:noFill/>
        </p:spPr>
        <p:txBody>
          <a:bodyPr wrap="square" rtlCol="0">
            <a:spAutoFit/>
          </a:bodyPr>
          <a:lstStyle/>
          <a:p>
            <a:r>
              <a:rPr lang="en-US" dirty="0" smtClean="0">
                <a:solidFill>
                  <a:schemeClr val="bg1"/>
                </a:solidFill>
              </a:rPr>
              <a:t>12) The report will look like this </a:t>
            </a:r>
            <a:endParaRPr lang="en-US" dirty="0">
              <a:solidFill>
                <a:schemeClr val="bg1"/>
              </a:solidFill>
            </a:endParaRPr>
          </a:p>
        </p:txBody>
      </p:sp>
    </p:spTree>
    <p:extLst>
      <p:ext uri="{BB962C8B-B14F-4D97-AF65-F5344CB8AC3E}">
        <p14:creationId xmlns:p14="http://schemas.microsoft.com/office/powerpoint/2010/main" val="32711159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7963"/>
            <a:ext cx="9144000" cy="4382073"/>
          </a:xfrm>
          <a:prstGeom prst="rect">
            <a:avLst/>
          </a:prstGeom>
        </p:spPr>
      </p:pic>
      <p:sp>
        <p:nvSpPr>
          <p:cNvPr id="3" name="TextBox 2"/>
          <p:cNvSpPr txBox="1"/>
          <p:nvPr/>
        </p:nvSpPr>
        <p:spPr>
          <a:xfrm>
            <a:off x="380999" y="228600"/>
            <a:ext cx="2411301" cy="923330"/>
          </a:xfrm>
          <a:prstGeom prst="rect">
            <a:avLst/>
          </a:prstGeom>
          <a:noFill/>
        </p:spPr>
        <p:txBody>
          <a:bodyPr wrap="none" rtlCol="0">
            <a:spAutoFit/>
          </a:bodyPr>
          <a:lstStyle/>
          <a:p>
            <a:r>
              <a:rPr lang="en-US" dirty="0" smtClean="0">
                <a:solidFill>
                  <a:schemeClr val="bg1"/>
                </a:solidFill>
              </a:rPr>
              <a:t>13) Go to Projects Table</a:t>
            </a:r>
          </a:p>
          <a:p>
            <a:r>
              <a:rPr lang="en-US" dirty="0" smtClean="0">
                <a:solidFill>
                  <a:schemeClr val="bg1"/>
                </a:solidFill>
              </a:rPr>
              <a:t>14) Click More</a:t>
            </a:r>
          </a:p>
          <a:p>
            <a:r>
              <a:rPr lang="en-US" dirty="0" smtClean="0">
                <a:solidFill>
                  <a:schemeClr val="bg1"/>
                </a:solidFill>
              </a:rPr>
              <a:t>15) Click Import/Export</a:t>
            </a:r>
            <a:endParaRPr lang="en-US" dirty="0">
              <a:solidFill>
                <a:schemeClr val="bg1"/>
              </a:solidFill>
            </a:endParaRPr>
          </a:p>
        </p:txBody>
      </p:sp>
      <p:sp>
        <p:nvSpPr>
          <p:cNvPr id="4" name="Left Arrow 3"/>
          <p:cNvSpPr/>
          <p:nvPr/>
        </p:nvSpPr>
        <p:spPr>
          <a:xfrm rot="17347692">
            <a:off x="7172474" y="1987587"/>
            <a:ext cx="654222" cy="220322"/>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3473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451</Words>
  <Application>Microsoft Office PowerPoint</Application>
  <PresentationFormat>On-screen Show (4:3)</PresentationFormat>
  <Paragraphs>56</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Intuit,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eorr</dc:creator>
  <cp:lastModifiedBy>eorr</cp:lastModifiedBy>
  <cp:revision>1</cp:revision>
  <dcterms:created xsi:type="dcterms:W3CDTF">2013-08-14T14:21:44Z</dcterms:created>
  <dcterms:modified xsi:type="dcterms:W3CDTF">2013-08-14T14:24:01Z</dcterms:modified>
</cp:coreProperties>
</file>